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615B9-2ADD-4869-AC0C-54366A6FBBCC}"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176677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615B9-2ADD-4869-AC0C-54366A6FBBCC}"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256878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615B9-2ADD-4869-AC0C-54366A6FBBCC}"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186339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615B9-2ADD-4869-AC0C-54366A6FBBCC}"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135651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615B9-2ADD-4869-AC0C-54366A6FBBCC}"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428886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615B9-2ADD-4869-AC0C-54366A6FBBCC}"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7133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615B9-2ADD-4869-AC0C-54366A6FBBCC}" type="datetimeFigureOut">
              <a:rPr lang="en-US" smtClean="0"/>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197881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3615B9-2ADD-4869-AC0C-54366A6FBBCC}" type="datetimeFigureOut">
              <a:rPr lang="en-US" smtClean="0"/>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133911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615B9-2ADD-4869-AC0C-54366A6FBBCC}" type="datetimeFigureOut">
              <a:rPr lang="en-US" smtClean="0"/>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130635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615B9-2ADD-4869-AC0C-54366A6FBBCC}"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309862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615B9-2ADD-4869-AC0C-54366A6FBBCC}"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23818-870F-4308-886D-DEE90F2D78B9}" type="slidenum">
              <a:rPr lang="en-US" smtClean="0"/>
              <a:t>‹#›</a:t>
            </a:fld>
            <a:endParaRPr lang="en-US"/>
          </a:p>
        </p:txBody>
      </p:sp>
    </p:spTree>
    <p:extLst>
      <p:ext uri="{BB962C8B-B14F-4D97-AF65-F5344CB8AC3E}">
        <p14:creationId xmlns:p14="http://schemas.microsoft.com/office/powerpoint/2010/main" val="283834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615B9-2ADD-4869-AC0C-54366A6FBBCC}" type="datetimeFigureOut">
              <a:rPr lang="en-US" smtClean="0"/>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23818-870F-4308-886D-DEE90F2D78B9}" type="slidenum">
              <a:rPr lang="en-US" smtClean="0"/>
              <a:t>‹#›</a:t>
            </a:fld>
            <a:endParaRPr lang="en-US"/>
          </a:p>
        </p:txBody>
      </p:sp>
    </p:spTree>
    <p:extLst>
      <p:ext uri="{BB962C8B-B14F-4D97-AF65-F5344CB8AC3E}">
        <p14:creationId xmlns:p14="http://schemas.microsoft.com/office/powerpoint/2010/main" val="357721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ssistment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400"/>
          </a:xfrm>
        </p:spPr>
        <p:txBody>
          <a:bodyPr>
            <a:normAutofit fontScale="90000"/>
          </a:bodyPr>
          <a:lstStyle/>
          <a:p>
            <a:r>
              <a:rPr lang="en-US" dirty="0" smtClean="0"/>
              <a:t>How to create your </a:t>
            </a:r>
            <a:r>
              <a:rPr lang="en-US" dirty="0" err="1" smtClean="0"/>
              <a:t>Assistments</a:t>
            </a:r>
            <a:r>
              <a:rPr lang="en-US" dirty="0" smtClean="0"/>
              <a:t> Account</a:t>
            </a:r>
            <a:endParaRPr lang="en-US" dirty="0"/>
          </a:p>
        </p:txBody>
      </p:sp>
      <p:sp>
        <p:nvSpPr>
          <p:cNvPr id="3" name="Subtitle 2"/>
          <p:cNvSpPr>
            <a:spLocks noGrp="1"/>
          </p:cNvSpPr>
          <p:nvPr>
            <p:ph type="subTitle" idx="1"/>
          </p:nvPr>
        </p:nvSpPr>
        <p:spPr>
          <a:xfrm>
            <a:off x="533400" y="990600"/>
            <a:ext cx="8305800" cy="4876800"/>
          </a:xfrm>
        </p:spPr>
        <p:txBody>
          <a:bodyPr>
            <a:noAutofit/>
          </a:bodyPr>
          <a:lstStyle/>
          <a:p>
            <a:pPr marL="457200" indent="-457200" algn="l">
              <a:buFont typeface="Arial" pitchFamily="34" charset="0"/>
              <a:buChar char="•"/>
            </a:pPr>
            <a:r>
              <a:rPr lang="en-US" sz="2200" dirty="0" smtClean="0">
                <a:solidFill>
                  <a:schemeClr val="accent3">
                    <a:lumMod val="50000"/>
                  </a:schemeClr>
                </a:solidFill>
              </a:rPr>
              <a:t>We are going to begin using a new online quiz system, to replace the previous </a:t>
            </a:r>
            <a:r>
              <a:rPr lang="en-US" sz="2200" dirty="0" smtClean="0">
                <a:solidFill>
                  <a:schemeClr val="accent6">
                    <a:lumMod val="75000"/>
                  </a:schemeClr>
                </a:solidFill>
              </a:rPr>
              <a:t>Achievement Checks.</a:t>
            </a:r>
          </a:p>
          <a:p>
            <a:pPr marL="457200" indent="-457200" algn="l">
              <a:buFont typeface="Arial" pitchFamily="34" charset="0"/>
              <a:buChar char="•"/>
            </a:pPr>
            <a:r>
              <a:rPr lang="en-US" sz="2200" dirty="0" smtClean="0">
                <a:solidFill>
                  <a:schemeClr val="accent3">
                    <a:lumMod val="50000"/>
                  </a:schemeClr>
                </a:solidFill>
              </a:rPr>
              <a:t>The system is called </a:t>
            </a:r>
            <a:r>
              <a:rPr lang="en-US" sz="2200" dirty="0" err="1" smtClean="0">
                <a:solidFill>
                  <a:schemeClr val="accent6">
                    <a:lumMod val="75000"/>
                  </a:schemeClr>
                </a:solidFill>
              </a:rPr>
              <a:t>Assistments</a:t>
            </a:r>
            <a:r>
              <a:rPr lang="en-US" sz="2200" dirty="0" smtClean="0">
                <a:solidFill>
                  <a:schemeClr val="accent3">
                    <a:lumMod val="50000"/>
                  </a:schemeClr>
                </a:solidFill>
              </a:rPr>
              <a:t>, and you will be receiving small homework assignments where you will be asked to solve questions and enter your solutions online.</a:t>
            </a:r>
          </a:p>
          <a:p>
            <a:pPr marL="457200" indent="-457200" algn="l">
              <a:buFont typeface="Arial" pitchFamily="34" charset="0"/>
              <a:buChar char="•"/>
            </a:pPr>
            <a:r>
              <a:rPr lang="en-US" sz="2200" dirty="0" smtClean="0">
                <a:solidFill>
                  <a:schemeClr val="accent3">
                    <a:lumMod val="50000"/>
                  </a:schemeClr>
                </a:solidFill>
              </a:rPr>
              <a:t>I will be using the information about how you’re doing to figure out what types of things you’re having trouble with, so I know what to review in class.</a:t>
            </a:r>
          </a:p>
          <a:p>
            <a:pPr marL="457200" indent="-457200" algn="l">
              <a:buFont typeface="Arial" pitchFamily="34" charset="0"/>
              <a:buChar char="•"/>
            </a:pPr>
            <a:r>
              <a:rPr lang="en-US" sz="2200" dirty="0" smtClean="0">
                <a:solidFill>
                  <a:schemeClr val="accent3">
                    <a:lumMod val="50000"/>
                  </a:schemeClr>
                </a:solidFill>
              </a:rPr>
              <a:t>Your first step is to </a:t>
            </a:r>
            <a:r>
              <a:rPr lang="en-US" sz="2200" dirty="0" smtClean="0">
                <a:solidFill>
                  <a:schemeClr val="accent6">
                    <a:lumMod val="75000"/>
                  </a:schemeClr>
                </a:solidFill>
              </a:rPr>
              <a:t>create an account </a:t>
            </a:r>
            <a:r>
              <a:rPr lang="en-US" sz="2200" dirty="0" smtClean="0">
                <a:solidFill>
                  <a:schemeClr val="accent3">
                    <a:lumMod val="50000"/>
                  </a:schemeClr>
                </a:solidFill>
              </a:rPr>
              <a:t>and answer the first set of questions. This needs to be done by </a:t>
            </a:r>
            <a:r>
              <a:rPr lang="en-US" sz="2200" dirty="0" smtClean="0">
                <a:solidFill>
                  <a:schemeClr val="accent6">
                    <a:lumMod val="75000"/>
                  </a:schemeClr>
                </a:solidFill>
              </a:rPr>
              <a:t>Thursday April 4</a:t>
            </a:r>
            <a:r>
              <a:rPr lang="en-US" sz="2200" baseline="30000" dirty="0" smtClean="0">
                <a:solidFill>
                  <a:schemeClr val="accent6">
                    <a:lumMod val="75000"/>
                  </a:schemeClr>
                </a:solidFill>
              </a:rPr>
              <a:t>th</a:t>
            </a:r>
            <a:r>
              <a:rPr lang="en-US" sz="2200" dirty="0" smtClean="0">
                <a:solidFill>
                  <a:schemeClr val="accent6">
                    <a:lumMod val="75000"/>
                  </a:schemeClr>
                </a:solidFill>
              </a:rPr>
              <a:t>.</a:t>
            </a:r>
          </a:p>
          <a:p>
            <a:pPr marL="457200" indent="-457200" algn="l">
              <a:buFont typeface="Arial" pitchFamily="34" charset="0"/>
              <a:buChar char="•"/>
            </a:pPr>
            <a:r>
              <a:rPr lang="en-US" sz="2200" dirty="0">
                <a:solidFill>
                  <a:schemeClr val="accent3">
                    <a:lumMod val="50000"/>
                  </a:schemeClr>
                </a:solidFill>
              </a:rPr>
              <a:t>T</a:t>
            </a:r>
            <a:r>
              <a:rPr lang="en-US" sz="2200" dirty="0" smtClean="0">
                <a:solidFill>
                  <a:schemeClr val="accent3">
                    <a:lumMod val="50000"/>
                  </a:schemeClr>
                </a:solidFill>
              </a:rPr>
              <a:t>he following slides walk you through what needs to be done. </a:t>
            </a:r>
            <a:r>
              <a:rPr lang="en-US" sz="2200" dirty="0" smtClean="0">
                <a:solidFill>
                  <a:schemeClr val="accent6">
                    <a:lumMod val="75000"/>
                  </a:schemeClr>
                </a:solidFill>
              </a:rPr>
              <a:t>Please follow the instructions</a:t>
            </a:r>
            <a:r>
              <a:rPr lang="en-US" sz="2200" dirty="0" smtClean="0">
                <a:solidFill>
                  <a:schemeClr val="accent3">
                    <a:lumMod val="50000"/>
                  </a:schemeClr>
                </a:solidFill>
              </a:rPr>
              <a:t>, so you can start using </a:t>
            </a:r>
            <a:r>
              <a:rPr lang="en-US" sz="2200" dirty="0" err="1" smtClean="0">
                <a:solidFill>
                  <a:schemeClr val="accent3">
                    <a:lumMod val="50000"/>
                  </a:schemeClr>
                </a:solidFill>
              </a:rPr>
              <a:t>Assistments</a:t>
            </a:r>
            <a:r>
              <a:rPr lang="en-US" sz="2200" dirty="0">
                <a:solidFill>
                  <a:schemeClr val="accent3">
                    <a:lumMod val="50000"/>
                  </a:schemeClr>
                </a:solidFill>
              </a:rPr>
              <a:t>.</a:t>
            </a:r>
            <a:endParaRPr lang="en-US" sz="2200" dirty="0" smtClean="0">
              <a:solidFill>
                <a:schemeClr val="accent3">
                  <a:lumMod val="50000"/>
                </a:schemeClr>
              </a:solidFill>
            </a:endParaRPr>
          </a:p>
          <a:p>
            <a:endParaRPr lang="en-US" dirty="0" smtClean="0"/>
          </a:p>
        </p:txBody>
      </p:sp>
    </p:spTree>
    <p:extLst>
      <p:ext uri="{BB962C8B-B14F-4D97-AF65-F5344CB8AC3E}">
        <p14:creationId xmlns:p14="http://schemas.microsoft.com/office/powerpoint/2010/main" val="294118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a:bodyPr>
          <a:lstStyle/>
          <a:p>
            <a:pPr algn="l"/>
            <a:r>
              <a:rPr lang="en-US" sz="2400" dirty="0" smtClean="0"/>
              <a:t>1. Click </a:t>
            </a:r>
            <a:r>
              <a:rPr lang="en-US" sz="2400" dirty="0" smtClean="0">
                <a:solidFill>
                  <a:schemeClr val="accent6">
                    <a:lumMod val="75000"/>
                  </a:schemeClr>
                </a:solidFill>
              </a:rPr>
              <a:t>Ms. Bello: 9 Math (Mar 12 2012) </a:t>
            </a:r>
            <a:br>
              <a:rPr lang="en-US" sz="2400" dirty="0" smtClean="0">
                <a:solidFill>
                  <a:schemeClr val="accent6">
                    <a:lumMod val="75000"/>
                  </a:schemeClr>
                </a:solidFill>
              </a:rPr>
            </a:br>
            <a:r>
              <a:rPr lang="en-US" sz="2400" dirty="0" smtClean="0">
                <a:solidFill>
                  <a:schemeClr val="accent6">
                    <a:lumMod val="75000"/>
                  </a:schemeClr>
                </a:solidFill>
              </a:rPr>
              <a:t>* </a:t>
            </a:r>
            <a:r>
              <a:rPr lang="en-US" sz="2400" dirty="0" smtClean="0"/>
              <a:t>This will show you all the available </a:t>
            </a:r>
            <a:r>
              <a:rPr lang="en-US" sz="2400" dirty="0" err="1" smtClean="0"/>
              <a:t>assistments</a:t>
            </a:r>
            <a:endParaRPr lang="en-US" sz="2400" dirty="0">
              <a:solidFill>
                <a:schemeClr val="accent6">
                  <a:lumMod val="75000"/>
                </a:schemeClr>
              </a:solidFill>
            </a:endParaRPr>
          </a:p>
        </p:txBody>
      </p:sp>
      <p:pic>
        <p:nvPicPr>
          <p:cNvPr id="6" name="Content Placeholder 5"/>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213333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a:bodyPr>
          <a:lstStyle/>
          <a:p>
            <a:pPr algn="l"/>
            <a:r>
              <a:rPr lang="en-US" sz="2400" dirty="0" smtClean="0"/>
              <a:t>1. Your first </a:t>
            </a:r>
            <a:r>
              <a:rPr lang="en-US" sz="2400" dirty="0" err="1" smtClean="0"/>
              <a:t>assistment</a:t>
            </a:r>
            <a:r>
              <a:rPr lang="en-US" sz="2400" dirty="0" smtClean="0"/>
              <a:t> is </a:t>
            </a:r>
            <a:r>
              <a:rPr lang="en-US" sz="2400" dirty="0" smtClean="0">
                <a:solidFill>
                  <a:schemeClr val="accent6">
                    <a:lumMod val="75000"/>
                  </a:schemeClr>
                </a:solidFill>
              </a:rPr>
              <a:t>Linear Equations and Graphs (7526)</a:t>
            </a:r>
            <a:r>
              <a:rPr lang="en-US" sz="2400" dirty="0" smtClean="0"/>
              <a:t>. </a:t>
            </a:r>
            <a:br>
              <a:rPr lang="en-US" sz="2400" dirty="0" smtClean="0"/>
            </a:br>
            <a:r>
              <a:rPr lang="en-US" sz="2400" dirty="0" smtClean="0"/>
              <a:t>*Please note the due date (April 4</a:t>
            </a:r>
            <a:r>
              <a:rPr lang="en-US" sz="2400" baseline="30000" dirty="0" smtClean="0"/>
              <a:t>th</a:t>
            </a:r>
            <a:r>
              <a:rPr lang="en-US" sz="2400" dirty="0" smtClean="0"/>
              <a:t>). Click on the title to begin the </a:t>
            </a:r>
            <a:r>
              <a:rPr lang="en-US" sz="2400" dirty="0" err="1" smtClean="0"/>
              <a:t>assistment</a:t>
            </a:r>
            <a:r>
              <a:rPr lang="en-US" sz="2400" dirty="0" smtClean="0"/>
              <a:t>. </a:t>
            </a:r>
            <a:endParaRPr lang="en-US" sz="2400" dirty="0">
              <a:solidFill>
                <a:schemeClr val="accent6">
                  <a:lumMod val="75000"/>
                </a:schemeClr>
              </a:solidFill>
            </a:endParaRPr>
          </a:p>
        </p:txBody>
      </p:sp>
      <p:pic>
        <p:nvPicPr>
          <p:cNvPr id="5" name="Content Placeholder 4"/>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39818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a:bodyPr>
          <a:lstStyle/>
          <a:p>
            <a:pPr algn="l"/>
            <a:r>
              <a:rPr lang="en-US" sz="2400" dirty="0" smtClean="0"/>
              <a:t>1. Here’s what the first question will look like. Enter your solution in the box at the bottom of the page, and select </a:t>
            </a:r>
            <a:r>
              <a:rPr lang="en-US" sz="2400" dirty="0" smtClean="0">
                <a:solidFill>
                  <a:schemeClr val="accent6">
                    <a:lumMod val="75000"/>
                  </a:schemeClr>
                </a:solidFill>
              </a:rPr>
              <a:t>Submit Answer</a:t>
            </a:r>
            <a:r>
              <a:rPr lang="en-US" sz="2400" dirty="0" smtClean="0"/>
              <a:t>. </a:t>
            </a:r>
            <a:br>
              <a:rPr lang="en-US" sz="2400" dirty="0" smtClean="0"/>
            </a:br>
            <a:r>
              <a:rPr lang="en-US" sz="2400" dirty="0" smtClean="0"/>
              <a:t>2. If you’re stuck, you can click </a:t>
            </a:r>
            <a:r>
              <a:rPr lang="en-US" sz="2400" dirty="0" smtClean="0">
                <a:solidFill>
                  <a:schemeClr val="accent6">
                    <a:lumMod val="75000"/>
                  </a:schemeClr>
                </a:solidFill>
              </a:rPr>
              <a:t>Show hint</a:t>
            </a:r>
            <a:endParaRPr lang="en-US" sz="2400" dirty="0">
              <a:solidFill>
                <a:schemeClr val="accent6">
                  <a:lumMod val="75000"/>
                </a:schemeClr>
              </a:solidFill>
            </a:endParaRPr>
          </a:p>
        </p:txBody>
      </p:sp>
      <p:pic>
        <p:nvPicPr>
          <p:cNvPr id="6" name="Content Placeholder 5"/>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605148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667000"/>
          </a:xfrm>
        </p:spPr>
        <p:txBody>
          <a:bodyPr anchor="t">
            <a:normAutofit/>
          </a:bodyPr>
          <a:lstStyle/>
          <a:p>
            <a:pPr algn="l"/>
            <a:r>
              <a:rPr lang="en-US" sz="2400" dirty="0" smtClean="0"/>
              <a:t>If you have any difficulty setting up your account, please email me to let me know, so I can remedy the situation BEFORE you come to class on Friday. </a:t>
            </a:r>
            <a:endParaRPr lang="en-US" sz="2400" dirty="0">
              <a:solidFill>
                <a:schemeClr val="accent6">
                  <a:lumMod val="75000"/>
                </a:schemeClr>
              </a:solidFill>
            </a:endParaRPr>
          </a:p>
        </p:txBody>
      </p:sp>
    </p:spTree>
    <p:extLst>
      <p:ext uri="{BB962C8B-B14F-4D97-AF65-F5344CB8AC3E}">
        <p14:creationId xmlns:p14="http://schemas.microsoft.com/office/powerpoint/2010/main" val="13395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smtClean="0"/>
              <a:t>1. Go to </a:t>
            </a:r>
            <a:r>
              <a:rPr lang="en-US" sz="2400" dirty="0" smtClean="0">
                <a:hlinkClick r:id="rId2"/>
              </a:rPr>
              <a:t>www.assistments.org</a:t>
            </a:r>
            <a:r>
              <a:rPr lang="en-US" sz="2400" dirty="0" smtClean="0"/>
              <a:t/>
            </a:r>
            <a:br>
              <a:rPr lang="en-US" sz="2400" dirty="0" smtClean="0"/>
            </a:br>
            <a:r>
              <a:rPr lang="en-US" sz="2400" dirty="0" smtClean="0"/>
              <a:t>2. Click </a:t>
            </a:r>
            <a:r>
              <a:rPr lang="en-US" sz="2400" dirty="0" smtClean="0">
                <a:solidFill>
                  <a:schemeClr val="accent6">
                    <a:lumMod val="75000"/>
                  </a:schemeClr>
                </a:solidFill>
              </a:rPr>
              <a:t>Get Started</a:t>
            </a:r>
            <a:endParaRPr lang="en-US" sz="2400" dirty="0">
              <a:solidFill>
                <a:schemeClr val="accent6">
                  <a:lumMod val="75000"/>
                </a:schemeClr>
              </a:solidFill>
            </a:endParaRPr>
          </a:p>
        </p:txBody>
      </p:sp>
      <p:pic>
        <p:nvPicPr>
          <p:cNvPr id="4" name="Content Placeholder 3"/>
          <p:cNvPicPr>
            <a:picLocks noGrp="1"/>
          </p:cNvPicPr>
          <p:nvPr>
            <p:ph idx="1"/>
          </p:nvPr>
        </p:nvPicPr>
        <p:blipFill>
          <a:blip r:embed="rId3"/>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06354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smtClean="0"/>
              <a:t>1. Select </a:t>
            </a:r>
            <a:r>
              <a:rPr lang="en-US" sz="2400" dirty="0" smtClean="0">
                <a:solidFill>
                  <a:schemeClr val="accent6">
                    <a:lumMod val="75000"/>
                  </a:schemeClr>
                </a:solidFill>
              </a:rPr>
              <a:t>I am a Student</a:t>
            </a:r>
            <a:endParaRPr lang="en-US" sz="2400" dirty="0">
              <a:solidFill>
                <a:schemeClr val="accent6">
                  <a:lumMod val="75000"/>
                </a:schemeClr>
              </a:solidFill>
            </a:endParaRPr>
          </a:p>
        </p:txBody>
      </p:sp>
      <p:pic>
        <p:nvPicPr>
          <p:cNvPr id="6" name="Content Placeholder 5"/>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68450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smtClean="0"/>
              <a:t>1. Select </a:t>
            </a:r>
            <a:r>
              <a:rPr lang="en-US" sz="2400" dirty="0" smtClean="0">
                <a:solidFill>
                  <a:schemeClr val="accent6">
                    <a:lumMod val="75000"/>
                  </a:schemeClr>
                </a:solidFill>
              </a:rPr>
              <a:t>Register</a:t>
            </a:r>
            <a:endParaRPr lang="en-US" sz="2400" dirty="0">
              <a:solidFill>
                <a:schemeClr val="accent6">
                  <a:lumMod val="75000"/>
                </a:schemeClr>
              </a:solidFill>
            </a:endParaRPr>
          </a:p>
        </p:txBody>
      </p:sp>
      <p:pic>
        <p:nvPicPr>
          <p:cNvPr id="5" name="Content Placeholder 4"/>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83549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smtClean="0"/>
              <a:t>1. Click</a:t>
            </a:r>
            <a:r>
              <a:rPr lang="en-US" sz="2400" dirty="0" smtClean="0">
                <a:solidFill>
                  <a:schemeClr val="accent6">
                    <a:lumMod val="75000"/>
                  </a:schemeClr>
                </a:solidFill>
              </a:rPr>
              <a:t> Role </a:t>
            </a:r>
            <a:r>
              <a:rPr lang="en-US" sz="2400" dirty="0" smtClean="0"/>
              <a:t>and select </a:t>
            </a:r>
            <a:r>
              <a:rPr lang="en-US" sz="2400" dirty="0" smtClean="0">
                <a:solidFill>
                  <a:schemeClr val="accent6">
                    <a:lumMod val="75000"/>
                  </a:schemeClr>
                </a:solidFill>
              </a:rPr>
              <a:t>Student</a:t>
            </a:r>
            <a:endParaRPr lang="en-US" sz="2400" dirty="0">
              <a:solidFill>
                <a:schemeClr val="accent6">
                  <a:lumMod val="75000"/>
                </a:schemeClr>
              </a:solidFill>
            </a:endParaRPr>
          </a:p>
        </p:txBody>
      </p:sp>
      <p:pic>
        <p:nvPicPr>
          <p:cNvPr id="6" name="Content Placeholder 5"/>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15336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a:bodyPr>
          <a:lstStyle/>
          <a:p>
            <a:pPr algn="l"/>
            <a:r>
              <a:rPr lang="en-US" sz="2400" dirty="0" smtClean="0"/>
              <a:t>1. Where it says </a:t>
            </a:r>
            <a:r>
              <a:rPr lang="en-US" sz="2400" dirty="0" smtClean="0">
                <a:solidFill>
                  <a:schemeClr val="accent6">
                    <a:lumMod val="75000"/>
                  </a:schemeClr>
                </a:solidFill>
              </a:rPr>
              <a:t>State</a:t>
            </a:r>
            <a:r>
              <a:rPr lang="en-US" sz="2400" dirty="0" smtClean="0"/>
              <a:t>, check the box marked </a:t>
            </a:r>
            <a:r>
              <a:rPr lang="en-US" sz="2400" dirty="0" smtClean="0">
                <a:solidFill>
                  <a:schemeClr val="accent6">
                    <a:lumMod val="75000"/>
                  </a:schemeClr>
                </a:solidFill>
              </a:rPr>
              <a:t>Non-USA</a:t>
            </a:r>
            <a:br>
              <a:rPr lang="en-US" sz="2400" dirty="0" smtClean="0">
                <a:solidFill>
                  <a:schemeClr val="accent6">
                    <a:lumMod val="75000"/>
                  </a:schemeClr>
                </a:solidFill>
              </a:rPr>
            </a:br>
            <a:r>
              <a:rPr lang="en-US" sz="2400" dirty="0" smtClean="0"/>
              <a:t>2. Where it says </a:t>
            </a:r>
            <a:r>
              <a:rPr lang="en-US" sz="2400" dirty="0" smtClean="0">
                <a:solidFill>
                  <a:schemeClr val="accent6">
                    <a:lumMod val="75000"/>
                  </a:schemeClr>
                </a:solidFill>
              </a:rPr>
              <a:t>District</a:t>
            </a:r>
            <a:r>
              <a:rPr lang="en-US" sz="2400" dirty="0" smtClean="0"/>
              <a:t>, select </a:t>
            </a:r>
            <a:r>
              <a:rPr lang="en-US" sz="2400" dirty="0" smtClean="0">
                <a:solidFill>
                  <a:schemeClr val="accent6">
                    <a:lumMod val="75000"/>
                  </a:schemeClr>
                </a:solidFill>
              </a:rPr>
              <a:t>Villanova College, Ontario</a:t>
            </a:r>
            <a:r>
              <a:rPr lang="en-US" sz="2400" dirty="0" smtClean="0"/>
              <a:t/>
            </a:r>
            <a:br>
              <a:rPr lang="en-US" sz="2400" dirty="0" smtClean="0"/>
            </a:br>
            <a:r>
              <a:rPr lang="en-US" sz="2400" dirty="0" smtClean="0"/>
              <a:t>3. Where it says </a:t>
            </a:r>
            <a:r>
              <a:rPr lang="en-US" sz="2400" dirty="0" smtClean="0">
                <a:solidFill>
                  <a:schemeClr val="accent6">
                    <a:lumMod val="75000"/>
                  </a:schemeClr>
                </a:solidFill>
              </a:rPr>
              <a:t>School</a:t>
            </a:r>
            <a:r>
              <a:rPr lang="en-US" sz="2400" dirty="0" smtClean="0"/>
              <a:t>, select </a:t>
            </a:r>
            <a:r>
              <a:rPr lang="en-US" sz="2400" dirty="0" smtClean="0">
                <a:solidFill>
                  <a:schemeClr val="accent6">
                    <a:lumMod val="75000"/>
                  </a:schemeClr>
                </a:solidFill>
              </a:rPr>
              <a:t>Villanova College</a:t>
            </a:r>
            <a:endParaRPr lang="en-US" sz="2400" dirty="0">
              <a:solidFill>
                <a:schemeClr val="accent6">
                  <a:lumMod val="75000"/>
                </a:schemeClr>
              </a:solidFill>
            </a:endParaRPr>
          </a:p>
        </p:txBody>
      </p:sp>
      <p:pic>
        <p:nvPicPr>
          <p:cNvPr id="5" name="Content Placeholder 4"/>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48038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05000"/>
          </a:xfrm>
        </p:spPr>
        <p:txBody>
          <a:bodyPr anchor="t">
            <a:normAutofit/>
          </a:bodyPr>
          <a:lstStyle/>
          <a:p>
            <a:pPr algn="l"/>
            <a:r>
              <a:rPr lang="en-US" sz="2400" dirty="0" smtClean="0"/>
              <a:t>1. Enter your </a:t>
            </a:r>
            <a:r>
              <a:rPr lang="en-US" sz="2400" dirty="0" smtClean="0">
                <a:solidFill>
                  <a:schemeClr val="accent6">
                    <a:lumMod val="75000"/>
                  </a:schemeClr>
                </a:solidFill>
              </a:rPr>
              <a:t>First Name</a:t>
            </a:r>
            <a:r>
              <a:rPr lang="en-US" sz="2400" dirty="0" smtClean="0"/>
              <a:t>, </a:t>
            </a:r>
            <a:r>
              <a:rPr lang="en-US" sz="2400" dirty="0" smtClean="0">
                <a:solidFill>
                  <a:schemeClr val="accent6">
                    <a:lumMod val="75000"/>
                  </a:schemeClr>
                </a:solidFill>
              </a:rPr>
              <a:t>Last Name</a:t>
            </a:r>
            <a:r>
              <a:rPr lang="en-US" sz="2400" dirty="0" smtClean="0"/>
              <a:t>, </a:t>
            </a:r>
            <a:r>
              <a:rPr lang="en-US" sz="2400" dirty="0" smtClean="0">
                <a:solidFill>
                  <a:schemeClr val="accent6">
                    <a:lumMod val="75000"/>
                  </a:schemeClr>
                </a:solidFill>
              </a:rPr>
              <a:t>Birthdate</a:t>
            </a:r>
            <a:r>
              <a:rPr lang="en-US" sz="2400" dirty="0" smtClean="0"/>
              <a:t>, </a:t>
            </a:r>
            <a:r>
              <a:rPr lang="en-US" sz="2400" dirty="0" smtClean="0">
                <a:solidFill>
                  <a:schemeClr val="accent6">
                    <a:lumMod val="75000"/>
                  </a:schemeClr>
                </a:solidFill>
              </a:rPr>
              <a:t>Grade </a:t>
            </a:r>
            <a:r>
              <a:rPr lang="en-US" sz="2400" dirty="0" smtClean="0"/>
              <a:t>(9), and </a:t>
            </a:r>
            <a:r>
              <a:rPr lang="en-US" sz="2400" dirty="0" smtClean="0">
                <a:solidFill>
                  <a:schemeClr val="accent6">
                    <a:lumMod val="75000"/>
                  </a:schemeClr>
                </a:solidFill>
              </a:rPr>
              <a:t>Time Zone </a:t>
            </a:r>
            <a:r>
              <a:rPr lang="en-US" sz="2400" dirty="0" smtClean="0"/>
              <a:t>(US/Eastern)</a:t>
            </a:r>
            <a:br>
              <a:rPr lang="en-US" sz="2400" dirty="0" smtClean="0"/>
            </a:br>
            <a:r>
              <a:rPr lang="en-US" sz="2400" dirty="0" smtClean="0"/>
              <a:t>2. Enter a </a:t>
            </a:r>
            <a:r>
              <a:rPr lang="en-US" sz="2400" dirty="0" smtClean="0">
                <a:solidFill>
                  <a:schemeClr val="accent6">
                    <a:lumMod val="75000"/>
                  </a:schemeClr>
                </a:solidFill>
              </a:rPr>
              <a:t>password</a:t>
            </a:r>
            <a:r>
              <a:rPr lang="en-US" sz="2400" dirty="0" smtClean="0"/>
              <a:t> of your choice</a:t>
            </a:r>
            <a:br>
              <a:rPr lang="en-US" sz="2400" dirty="0" smtClean="0"/>
            </a:br>
            <a:r>
              <a:rPr lang="en-US" sz="2400" dirty="0" smtClean="0"/>
              <a:t>3. Fill out the </a:t>
            </a:r>
            <a:r>
              <a:rPr lang="en-US" sz="2400" dirty="0" err="1" smtClean="0">
                <a:solidFill>
                  <a:schemeClr val="accent6">
                    <a:lumMod val="75000"/>
                  </a:schemeClr>
                </a:solidFill>
              </a:rPr>
              <a:t>Captcha</a:t>
            </a:r>
            <a:r>
              <a:rPr lang="en-US" sz="2400" dirty="0" smtClean="0"/>
              <a:t>, click </a:t>
            </a:r>
            <a:r>
              <a:rPr lang="en-US" sz="2400" dirty="0" smtClean="0">
                <a:solidFill>
                  <a:schemeClr val="accent6">
                    <a:lumMod val="75000"/>
                  </a:schemeClr>
                </a:solidFill>
              </a:rPr>
              <a:t>Register</a:t>
            </a:r>
            <a:endParaRPr lang="en-US" sz="2400" dirty="0">
              <a:solidFill>
                <a:schemeClr val="accent6">
                  <a:lumMod val="75000"/>
                </a:schemeClr>
              </a:solidFill>
            </a:endParaRPr>
          </a:p>
        </p:txBody>
      </p:sp>
      <p:pic>
        <p:nvPicPr>
          <p:cNvPr id="6" name="Content Placeholder 5"/>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660850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a:bodyPr>
          <a:lstStyle/>
          <a:p>
            <a:pPr algn="l"/>
            <a:r>
              <a:rPr lang="en-US" sz="2400" dirty="0" smtClean="0"/>
              <a:t>1. Choose your teacher: </a:t>
            </a:r>
            <a:r>
              <a:rPr lang="en-US" sz="2400" dirty="0" smtClean="0">
                <a:solidFill>
                  <a:schemeClr val="accent6">
                    <a:lumMod val="75000"/>
                  </a:schemeClr>
                </a:solidFill>
              </a:rPr>
              <a:t>Ms. Bello</a:t>
            </a:r>
            <a:r>
              <a:rPr lang="en-US" sz="2400" dirty="0" smtClean="0"/>
              <a:t/>
            </a:r>
            <a:br>
              <a:rPr lang="en-US" sz="2400" dirty="0" smtClean="0"/>
            </a:br>
            <a:r>
              <a:rPr lang="en-US" sz="2400" dirty="0" smtClean="0"/>
              <a:t>2. Choose your course: </a:t>
            </a:r>
            <a:r>
              <a:rPr lang="en-US" sz="2400" dirty="0" smtClean="0">
                <a:solidFill>
                  <a:schemeClr val="accent6">
                    <a:lumMod val="75000"/>
                  </a:schemeClr>
                </a:solidFill>
              </a:rPr>
              <a:t>9 Math</a:t>
            </a:r>
            <a:r>
              <a:rPr lang="en-US" sz="2400" dirty="0" smtClean="0"/>
              <a:t/>
            </a:r>
            <a:br>
              <a:rPr lang="en-US" sz="2400" dirty="0" smtClean="0"/>
            </a:br>
            <a:r>
              <a:rPr lang="en-US" sz="2400" dirty="0" smtClean="0"/>
              <a:t>3. Choose a section to join: </a:t>
            </a:r>
            <a:r>
              <a:rPr lang="en-US" sz="2400" dirty="0" smtClean="0">
                <a:solidFill>
                  <a:schemeClr val="accent6">
                    <a:lumMod val="75000"/>
                  </a:schemeClr>
                </a:solidFill>
              </a:rPr>
              <a:t>A, B, C, or D </a:t>
            </a:r>
            <a:r>
              <a:rPr lang="en-US" sz="2400" dirty="0" smtClean="0"/>
              <a:t>(pick the right one!)</a:t>
            </a:r>
            <a:endParaRPr lang="en-US" sz="2400" dirty="0">
              <a:solidFill>
                <a:schemeClr val="accent6">
                  <a:lumMod val="75000"/>
                </a:schemeClr>
              </a:solidFill>
            </a:endParaRPr>
          </a:p>
        </p:txBody>
      </p:sp>
      <p:pic>
        <p:nvPicPr>
          <p:cNvPr id="7" name="Content Placeholder 6"/>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634691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a:bodyPr>
          <a:lstStyle/>
          <a:p>
            <a:pPr algn="l"/>
            <a:r>
              <a:rPr lang="en-US" sz="2400" dirty="0" smtClean="0"/>
              <a:t>1. Click </a:t>
            </a:r>
            <a:r>
              <a:rPr lang="en-US" sz="2400" dirty="0" smtClean="0">
                <a:solidFill>
                  <a:schemeClr val="accent6">
                    <a:lumMod val="75000"/>
                  </a:schemeClr>
                </a:solidFill>
              </a:rPr>
              <a:t>Enroll!</a:t>
            </a:r>
            <a:endParaRPr lang="en-US" sz="2400" dirty="0">
              <a:solidFill>
                <a:schemeClr val="accent6">
                  <a:lumMod val="75000"/>
                </a:schemeClr>
              </a:solidFill>
            </a:endParaRPr>
          </a:p>
        </p:txBody>
      </p:sp>
      <p:pic>
        <p:nvPicPr>
          <p:cNvPr id="5" name="Content Placeholder 4"/>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954465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293</Words>
  <Application>Microsoft Office PowerPoint</Application>
  <PresentationFormat>On-screen Show (4:3)</PresentationFormat>
  <Paragraphs>18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How to create your Assistments Account</vt:lpstr>
      <vt:lpstr>1. Go to www.assistments.org 2. Click Get Started</vt:lpstr>
      <vt:lpstr>1. Select I am a Student</vt:lpstr>
      <vt:lpstr>1. Select Register</vt:lpstr>
      <vt:lpstr>1. Click Role and select Student</vt:lpstr>
      <vt:lpstr>1. Where it says State, check the box marked Non-USA 2. Where it says District, select Villanova College, Ontario 3. Where it says School, select Villanova College</vt:lpstr>
      <vt:lpstr>1. Enter your First Name, Last Name, Birthdate, Grade (9), and Time Zone (US/Eastern) 2. Enter a password of your choice 3. Fill out the Captcha, click Register</vt:lpstr>
      <vt:lpstr>1. Choose your teacher: Ms. Bello 2. Choose your course: 9 Math 3. Choose a section to join: A, B, C, or D (pick the right one!)</vt:lpstr>
      <vt:lpstr>1. Click Enroll!</vt:lpstr>
      <vt:lpstr>1. Click Ms. Bello: 9 Math (Mar 12 2012)  * This will show you all the available assistments</vt:lpstr>
      <vt:lpstr>1. Your first assistment is Linear Equations and Graphs (7526).  *Please note the due date (April 4th). Click on the title to begin the assistment. </vt:lpstr>
      <vt:lpstr>1. Here’s what the first question will look like. Enter your solution in the box at the bottom of the page, and select Submit Answer.  2. If you’re stuck, you can click Show hint</vt:lpstr>
      <vt:lpstr>If you have any difficulty setting up your account, please email me to let me know, so I can remedy the situation BEFORE you come to class on Friday.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8</cp:revision>
  <dcterms:created xsi:type="dcterms:W3CDTF">2013-04-01T15:55:14Z</dcterms:created>
  <dcterms:modified xsi:type="dcterms:W3CDTF">2013-04-02T01:51:54Z</dcterms:modified>
</cp:coreProperties>
</file>