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4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6" r:id="rId10"/>
    <p:sldId id="267" r:id="rId11"/>
    <p:sldId id="270" r:id="rId12"/>
    <p:sldId id="269" r:id="rId13"/>
    <p:sldId id="268" r:id="rId14"/>
    <p:sldId id="274" r:id="rId15"/>
  </p:sldIdLst>
  <p:sldSz cx="10058400" cy="7772400"/>
  <p:notesSz cx="9236075" cy="7010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36" y="51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44" y="-90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60C6D33-CCAB-4AB8-913E-245DA0421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42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6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4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8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4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4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9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1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3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8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8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2FA1-9624-436D-8C05-7B3F5A2E0256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62187-6479-4E87-BB6B-22C00AB47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–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6537960" cy="3368040"/>
          </a:xfrm>
        </p:spPr>
        <p:txBody>
          <a:bodyPr>
            <a:noAutofit/>
          </a:bodyPr>
          <a:lstStyle/>
          <a:p>
            <a:r>
              <a:rPr lang="en-US" sz="3100" dirty="0"/>
              <a:t>A distance - time graph compares the distance that someone or something travels, compared to time.  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3100" b="1" dirty="0">
                <a:solidFill>
                  <a:schemeClr val="accent6"/>
                </a:solidFill>
              </a:rPr>
              <a:t>Time</a:t>
            </a:r>
            <a:r>
              <a:rPr lang="en-US" sz="3100" dirty="0"/>
              <a:t> is the </a:t>
            </a:r>
            <a:r>
              <a:rPr lang="en-US" sz="3100" b="1" dirty="0">
                <a:solidFill>
                  <a:schemeClr val="accent6"/>
                </a:solidFill>
              </a:rPr>
              <a:t>independent</a:t>
            </a:r>
            <a:r>
              <a:rPr lang="en-US" sz="3100" b="1" dirty="0"/>
              <a:t> </a:t>
            </a:r>
            <a:r>
              <a:rPr lang="en-US" sz="3100" dirty="0"/>
              <a:t>variable.</a:t>
            </a:r>
          </a:p>
          <a:p>
            <a:r>
              <a:rPr lang="en-US" sz="3100" b="1" dirty="0">
                <a:solidFill>
                  <a:schemeClr val="accent4"/>
                </a:solidFill>
              </a:rPr>
              <a:t>Distance</a:t>
            </a:r>
            <a:r>
              <a:rPr lang="en-US" sz="3100" dirty="0">
                <a:solidFill>
                  <a:schemeClr val="accent4"/>
                </a:solidFill>
              </a:rPr>
              <a:t> </a:t>
            </a:r>
            <a:r>
              <a:rPr lang="en-US" sz="3100" dirty="0"/>
              <a:t>is the </a:t>
            </a:r>
            <a:r>
              <a:rPr lang="en-US" sz="3100" b="1" dirty="0">
                <a:solidFill>
                  <a:schemeClr val="accent4"/>
                </a:solidFill>
              </a:rPr>
              <a:t>dependent</a:t>
            </a:r>
            <a:r>
              <a:rPr lang="en-US" sz="3100" b="1" dirty="0"/>
              <a:t> </a:t>
            </a:r>
            <a:r>
              <a:rPr lang="en-US" sz="3100" dirty="0"/>
              <a:t>variable.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8" t="24193" r="33575" b="15524"/>
          <a:stretch/>
        </p:blipFill>
        <p:spPr bwMode="auto">
          <a:xfrm>
            <a:off x="6852792" y="2613087"/>
            <a:ext cx="3181273" cy="291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02920" y="5613400"/>
            <a:ext cx="8968740" cy="183306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b="1" i="1" dirty="0"/>
              <a:t>Important note:</a:t>
            </a:r>
            <a:r>
              <a:rPr lang="en-US" sz="3100" dirty="0"/>
              <a:t> For clarity, we’ll call the origin “home”, but it could just as well be some other location, or just an arbitrary point. </a:t>
            </a:r>
          </a:p>
        </p:txBody>
      </p:sp>
    </p:spTree>
    <p:extLst>
      <p:ext uri="{BB962C8B-B14F-4D97-AF65-F5344CB8AC3E}">
        <p14:creationId xmlns:p14="http://schemas.microsoft.com/office/powerpoint/2010/main" val="33408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Create a story that could describe the motion depicted on this graph</a:t>
            </a:r>
            <a:endParaRPr lang="en-US" dirty="0"/>
          </a:p>
        </p:txBody>
      </p:sp>
      <p:pic>
        <p:nvPicPr>
          <p:cNvPr id="1034" name="Picture 10" descr="http://gk12ku.files.wordpress.com/2011/12/dtgraph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5" r="1270" b="3208"/>
          <a:stretch/>
        </p:blipFill>
        <p:spPr bwMode="auto">
          <a:xfrm>
            <a:off x="2095501" y="1640841"/>
            <a:ext cx="5699760" cy="266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820" y="4339590"/>
            <a:ext cx="9890760" cy="324396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marL="382059" indent="-382059">
              <a:buFont typeface="+mj-lt"/>
              <a:buAutoNum type="alphaLcPeriod"/>
            </a:pPr>
            <a:r>
              <a:rPr lang="en-US" dirty="0" smtClean="0"/>
              <a:t>Your story:</a:t>
            </a:r>
          </a:p>
          <a:p>
            <a:pPr marL="382059" indent="-382059">
              <a:buFont typeface="+mj-lt"/>
              <a:buAutoNum type="alphaLcPeriod"/>
            </a:pPr>
            <a:endParaRPr lang="en-US" dirty="0"/>
          </a:p>
          <a:p>
            <a:pPr marL="382059" indent="-382059">
              <a:buFont typeface="+mj-lt"/>
              <a:buAutoNum type="alphaLcPeriod"/>
            </a:pPr>
            <a:endParaRPr lang="en-US" dirty="0" smtClean="0"/>
          </a:p>
          <a:p>
            <a:pPr marL="382059" indent="-382059">
              <a:buFont typeface="+mj-lt"/>
              <a:buAutoNum type="alphaLcPeriod"/>
            </a:pPr>
            <a:endParaRPr lang="en-US" dirty="0" smtClean="0"/>
          </a:p>
          <a:p>
            <a:pPr marL="382059" indent="-382059">
              <a:buFont typeface="+mj-lt"/>
              <a:buAutoNum type="alphaLcPeriod"/>
            </a:pPr>
            <a:r>
              <a:rPr lang="en-US" dirty="0" smtClean="0"/>
              <a:t>When is the person stopped?</a:t>
            </a:r>
          </a:p>
          <a:p>
            <a:pPr marL="382059" indent="-382059">
              <a:buFont typeface="+mj-lt"/>
              <a:buAutoNum type="alphaLcPeriod"/>
            </a:pPr>
            <a:endParaRPr lang="en-US" dirty="0" smtClean="0"/>
          </a:p>
          <a:p>
            <a:pPr marL="382059" indent="-382059">
              <a:buFont typeface="+mj-lt"/>
              <a:buAutoNum type="alphaLcPeriod"/>
            </a:pPr>
            <a:r>
              <a:rPr lang="en-US" dirty="0" smtClean="0"/>
              <a:t>When does the person begin returning to their starting point?</a:t>
            </a:r>
          </a:p>
          <a:p>
            <a:pPr marL="382059" indent="-382059">
              <a:buFont typeface="+mj-lt"/>
              <a:buAutoNum type="alphaLcPeriod"/>
            </a:pPr>
            <a:endParaRPr lang="en-US" dirty="0" smtClean="0"/>
          </a:p>
          <a:p>
            <a:pPr marL="382059" indent="-382059">
              <a:buFont typeface="+mj-lt"/>
              <a:buAutoNum type="alphaLcPeriod"/>
            </a:pPr>
            <a:r>
              <a:rPr lang="en-US" dirty="0" smtClean="0"/>
              <a:t>When are they travelling the fastest?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3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story that could describe the motion depicted on each graph</a:t>
            </a:r>
            <a:endParaRPr lang="en-US" dirty="0"/>
          </a:p>
        </p:txBody>
      </p:sp>
      <p:pic>
        <p:nvPicPr>
          <p:cNvPr id="1030" name="Picture 6" descr="http://www.bbc.co.uk/bitesize/standard/physics/images/bus_graph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2" r="10092"/>
          <a:stretch/>
        </p:blipFill>
        <p:spPr bwMode="auto">
          <a:xfrm>
            <a:off x="454593" y="1640840"/>
            <a:ext cx="3782378" cy="2767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6200000">
            <a:off x="-437054" y="2727458"/>
            <a:ext cx="1518999" cy="410654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dirty="0" smtClean="0"/>
              <a:t>Distance (m)</a:t>
            </a:r>
            <a:endParaRPr lang="en-US" dirty="0"/>
          </a:p>
        </p:txBody>
      </p:sp>
      <p:pic>
        <p:nvPicPr>
          <p:cNvPr id="1032" name="Picture 8" descr="http://www.patana.ac.th/secondary/science/anrophysics/unit1/images/s-t%20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297" y="1850779"/>
            <a:ext cx="3405188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9313" y="4483198"/>
            <a:ext cx="7508307" cy="66274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600" dirty="0"/>
              <a:t>9. 					10. </a:t>
            </a:r>
          </a:p>
        </p:txBody>
      </p:sp>
    </p:spTree>
    <p:extLst>
      <p:ext uri="{BB962C8B-B14F-4D97-AF65-F5344CB8AC3E}">
        <p14:creationId xmlns:p14="http://schemas.microsoft.com/office/powerpoint/2010/main" val="30401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story that could describe the motion depicted on each graph</a:t>
            </a:r>
            <a:endParaRPr lang="en-US" dirty="0"/>
          </a:p>
        </p:txBody>
      </p:sp>
      <p:pic>
        <p:nvPicPr>
          <p:cNvPr id="2050" name="Picture 2" descr="http://img.docstoccdn.com/thumb/orig/12933868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5" t="15050" r="7253" b="32525"/>
          <a:stretch/>
        </p:blipFill>
        <p:spPr bwMode="auto">
          <a:xfrm>
            <a:off x="251460" y="2159000"/>
            <a:ext cx="4224689" cy="198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2.kirkwoodschools.org/parent_student/nm/goekepa/distancetimeproblems_files/image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20" y="2169363"/>
            <a:ext cx="3688080" cy="197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9313" y="4483198"/>
            <a:ext cx="7508307" cy="66274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600" dirty="0"/>
              <a:t>11. 					12. </a:t>
            </a:r>
          </a:p>
        </p:txBody>
      </p:sp>
    </p:spTree>
    <p:extLst>
      <p:ext uri="{BB962C8B-B14F-4D97-AF65-F5344CB8AC3E}">
        <p14:creationId xmlns:p14="http://schemas.microsoft.com/office/powerpoint/2010/main" val="4368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graph to match each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68120"/>
            <a:ext cx="9052560" cy="5474865"/>
          </a:xfrm>
        </p:spPr>
        <p:txBody>
          <a:bodyPr>
            <a:normAutofit/>
          </a:bodyPr>
          <a:lstStyle/>
          <a:p>
            <a:pPr marL="573089" indent="-573089">
              <a:buFont typeface="+mj-lt"/>
              <a:buAutoNum type="arabicPeriod" startAt="13"/>
            </a:pPr>
            <a:r>
              <a:rPr lang="en-US" sz="2000" dirty="0"/>
              <a:t>Bianca slowly walks to school. She stays at school for a while and then she walks home at a faster speed. </a:t>
            </a:r>
          </a:p>
          <a:p>
            <a:pPr marL="573089" indent="-573089">
              <a:buFont typeface="+mj-lt"/>
              <a:buAutoNum type="arabicPeriod" startAt="13"/>
            </a:pPr>
            <a:endParaRPr lang="en-US" sz="2200" dirty="0"/>
          </a:p>
          <a:p>
            <a:pPr marL="573089" indent="-573089">
              <a:buFont typeface="+mj-lt"/>
              <a:buAutoNum type="arabicPeriod" startAt="13"/>
            </a:pPr>
            <a:endParaRPr lang="en-US" sz="2200" dirty="0"/>
          </a:p>
          <a:p>
            <a:pPr marL="573089" indent="-573089">
              <a:buFont typeface="+mj-lt"/>
              <a:buAutoNum type="arabicPeriod" startAt="13"/>
            </a:pPr>
            <a:endParaRPr lang="en-US" sz="2200" dirty="0"/>
          </a:p>
          <a:p>
            <a:pPr marL="573089" indent="-573089">
              <a:buFont typeface="+mj-lt"/>
              <a:buAutoNum type="arabicPeriod" startAt="13"/>
            </a:pPr>
            <a:endParaRPr lang="en-US" sz="2200" dirty="0"/>
          </a:p>
          <a:p>
            <a:pPr marL="573089" indent="-573089">
              <a:buFont typeface="+mj-lt"/>
              <a:buAutoNum type="arabicPeriod" startAt="13"/>
            </a:pPr>
            <a:endParaRPr lang="en-US" sz="2200" dirty="0"/>
          </a:p>
          <a:p>
            <a:pPr marL="573089" indent="-573089">
              <a:buFont typeface="+mj-lt"/>
              <a:buAutoNum type="arabicPeriod" startAt="13"/>
            </a:pPr>
            <a:endParaRPr lang="en-US" sz="1300" dirty="0"/>
          </a:p>
          <a:p>
            <a:pPr marL="573089" indent="-573089">
              <a:buFont typeface="+mj-lt"/>
              <a:buAutoNum type="arabicPeriod" startAt="13"/>
            </a:pPr>
            <a:r>
              <a:rPr lang="en-US" sz="2000" dirty="0"/>
              <a:t>John leaves his house to walk to school at a constant pace. On the way there, he stops for a bit at a red light. He then continues at a faster pace than before. He stays at school for a little while, then he returns home.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1927860" y="2159000"/>
            <a:ext cx="5699760" cy="224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1927860" y="5528391"/>
            <a:ext cx="5699760" cy="224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6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graph to match each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68120"/>
            <a:ext cx="9052560" cy="5474865"/>
          </a:xfrm>
        </p:spPr>
        <p:txBody>
          <a:bodyPr>
            <a:normAutofit/>
          </a:bodyPr>
          <a:lstStyle/>
          <a:p>
            <a:pPr marL="573089" indent="-573089">
              <a:buFont typeface="+mj-lt"/>
              <a:buAutoNum type="arabicPeriod" startAt="15"/>
            </a:pPr>
            <a:r>
              <a:rPr lang="en-US" sz="2000" dirty="0" err="1"/>
              <a:t>Tiziano</a:t>
            </a:r>
            <a:r>
              <a:rPr lang="en-US" sz="2000" dirty="0"/>
              <a:t> goes to school at a constant pace, and then immediately returns home at the exact same pace. </a:t>
            </a:r>
          </a:p>
          <a:p>
            <a:pPr marL="573089" indent="-573089">
              <a:buFont typeface="+mj-lt"/>
              <a:buAutoNum type="arabicPeriod" startAt="15"/>
            </a:pPr>
            <a:endParaRPr lang="en-US" sz="2000" dirty="0"/>
          </a:p>
          <a:p>
            <a:pPr marL="573089" indent="-573089">
              <a:buFont typeface="+mj-lt"/>
              <a:buAutoNum type="arabicPeriod" startAt="15"/>
            </a:pPr>
            <a:endParaRPr lang="en-US" sz="2000" dirty="0"/>
          </a:p>
          <a:p>
            <a:pPr marL="573089" indent="-573089">
              <a:buFont typeface="+mj-lt"/>
              <a:buAutoNum type="arabicPeriod" startAt="15"/>
            </a:pPr>
            <a:endParaRPr lang="en-US" sz="2000" dirty="0"/>
          </a:p>
          <a:p>
            <a:pPr marL="573089" indent="-573089">
              <a:buFont typeface="+mj-lt"/>
              <a:buAutoNum type="arabicPeriod" startAt="15"/>
            </a:pPr>
            <a:endParaRPr lang="en-US" sz="2000" dirty="0"/>
          </a:p>
          <a:p>
            <a:pPr marL="573089" indent="-573089">
              <a:buFont typeface="+mj-lt"/>
              <a:buAutoNum type="arabicPeriod" startAt="15"/>
            </a:pPr>
            <a:endParaRPr lang="en-US" sz="2000" dirty="0"/>
          </a:p>
          <a:p>
            <a:pPr marL="573089" indent="-573089">
              <a:buFont typeface="+mj-lt"/>
              <a:buAutoNum type="arabicPeriod" startAt="15"/>
            </a:pPr>
            <a:endParaRPr lang="en-US" sz="2000" dirty="0"/>
          </a:p>
          <a:p>
            <a:pPr marL="573089" indent="-573089">
              <a:buFont typeface="+mj-lt"/>
              <a:buAutoNum type="arabicPeriod" startAt="15"/>
            </a:pPr>
            <a:endParaRPr lang="en-US" sz="2000" dirty="0"/>
          </a:p>
          <a:p>
            <a:pPr marL="573089" indent="-573089">
              <a:buFont typeface="+mj-lt"/>
              <a:buAutoNum type="arabicPeriod" startAt="15"/>
            </a:pPr>
            <a:r>
              <a:rPr lang="en-US" sz="2000" dirty="0"/>
              <a:t>Chris walks home from school. He is decelerating along the way.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1927860" y="2159000"/>
            <a:ext cx="5699760" cy="224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1927860" y="5267960"/>
            <a:ext cx="5699760" cy="224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8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Speed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– distance/time </a:t>
            </a:r>
          </a:p>
          <a:p>
            <a:pPr lvl="1"/>
            <a:r>
              <a:rPr lang="en-US" dirty="0" smtClean="0"/>
              <a:t>“I am going 80 km per hour”</a:t>
            </a:r>
          </a:p>
          <a:p>
            <a:pPr marL="509412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Velocity</a:t>
            </a:r>
            <a:r>
              <a:rPr lang="en-US" dirty="0" smtClean="0"/>
              <a:t> – distance/time, with a direction </a:t>
            </a:r>
          </a:p>
          <a:p>
            <a:pPr lvl="1"/>
            <a:r>
              <a:rPr lang="en-US" dirty="0" smtClean="0"/>
              <a:t>“I am going 80 km per hour north”</a:t>
            </a:r>
          </a:p>
          <a:p>
            <a:pPr marL="509412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Acceleration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increasing your speed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Deceleration</a:t>
            </a:r>
            <a:r>
              <a:rPr lang="en-US" dirty="0" smtClean="0"/>
              <a:t> – decreasing your speed</a:t>
            </a:r>
          </a:p>
        </p:txBody>
      </p:sp>
    </p:spTree>
    <p:extLst>
      <p:ext uri="{BB962C8B-B14F-4D97-AF65-F5344CB8AC3E}">
        <p14:creationId xmlns:p14="http://schemas.microsoft.com/office/powerpoint/2010/main" val="28572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What does the graph look like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…the person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standing still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1" y="3368040"/>
            <a:ext cx="10058400" cy="396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4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What does the graph look like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…the person is moving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away from home </a:t>
            </a:r>
            <a:r>
              <a:rPr lang="en-US" dirty="0" smtClean="0"/>
              <a:t>at a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constant velocity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0" y="3368040"/>
            <a:ext cx="10058400" cy="396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94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What does the graph look like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…the person is moving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away from home FASTER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/>
              <a:t>at a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constant velocity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1" y="3368040"/>
            <a:ext cx="10058400" cy="396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62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What does the graph look like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…the person is moving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TOWARDS home </a:t>
            </a:r>
            <a:r>
              <a:rPr lang="en-US" dirty="0" smtClean="0"/>
              <a:t>at a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constant velocity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1" y="3368040"/>
            <a:ext cx="10058400" cy="396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00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What does the graph look like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…the person is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accelerating</a:t>
            </a:r>
            <a:r>
              <a:rPr lang="en-US" dirty="0" smtClean="0"/>
              <a:t> away from home?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1" y="3368040"/>
            <a:ext cx="10058400" cy="396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1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What does the graph look like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…the person is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decelerating</a:t>
            </a:r>
            <a:r>
              <a:rPr lang="en-US" dirty="0" smtClean="0"/>
              <a:t> away from home?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" t="22443" r="2190" b="12784"/>
          <a:stretch/>
        </p:blipFill>
        <p:spPr bwMode="auto">
          <a:xfrm>
            <a:off x="1" y="3368040"/>
            <a:ext cx="10058400" cy="396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561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Describe what is happening for each graph (some are impossible!)</a:t>
            </a:r>
            <a:endParaRPr lang="en-US" dirty="0"/>
          </a:p>
        </p:txBody>
      </p:sp>
      <p:pic>
        <p:nvPicPr>
          <p:cNvPr id="8194" name="Picture 2" descr="http://www.pbs.org/teacherline/courses/math130/images/grap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4" t="12854" r="4240" b="4196"/>
          <a:stretch/>
        </p:blipFill>
        <p:spPr bwMode="auto">
          <a:xfrm>
            <a:off x="1508760" y="1727201"/>
            <a:ext cx="6556887" cy="574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50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426</Words>
  <Application>Microsoft Office PowerPoint</Application>
  <PresentationFormat>Custom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Distance – Time Graphs</vt:lpstr>
      <vt:lpstr>Important Vocab</vt:lpstr>
      <vt:lpstr>1. What does the graph look like if…</vt:lpstr>
      <vt:lpstr>2. What does the graph look like if…</vt:lpstr>
      <vt:lpstr>3. What does the graph look like if…</vt:lpstr>
      <vt:lpstr>4. What does the graph look like if…</vt:lpstr>
      <vt:lpstr>5. What does the graph look like if…</vt:lpstr>
      <vt:lpstr>6. What does the graph look like if…</vt:lpstr>
      <vt:lpstr>7. Describe what is happening for each graph (some are impossible!)</vt:lpstr>
      <vt:lpstr>8. Create a story that could describe the motion depicted on this graph</vt:lpstr>
      <vt:lpstr>Create a story that could describe the motion depicted on each graph</vt:lpstr>
      <vt:lpstr>Create a story that could describe the motion depicted on each graph</vt:lpstr>
      <vt:lpstr>Create a graph to match each situation</vt:lpstr>
      <vt:lpstr>Create a graph to match each situation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A Bello</cp:lastModifiedBy>
  <cp:revision>18</cp:revision>
  <cp:lastPrinted>2013-05-08T12:20:19Z</cp:lastPrinted>
  <dcterms:created xsi:type="dcterms:W3CDTF">2013-04-23T01:01:04Z</dcterms:created>
  <dcterms:modified xsi:type="dcterms:W3CDTF">2013-05-08T12:20:23Z</dcterms:modified>
</cp:coreProperties>
</file>